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0" r:id="rId4"/>
    <p:sldId id="259" r:id="rId5"/>
    <p:sldId id="260" r:id="rId6"/>
    <p:sldId id="262" r:id="rId7"/>
    <p:sldId id="265" r:id="rId8"/>
    <p:sldId id="266" r:id="rId9"/>
    <p:sldId id="267" r:id="rId10"/>
    <p:sldId id="268" r:id="rId11"/>
    <p:sldId id="269" r:id="rId12"/>
    <p:sldId id="263" r:id="rId13"/>
    <p:sldId id="258" r:id="rId14"/>
    <p:sldId id="271" r:id="rId15"/>
    <p:sldId id="272" r:id="rId16"/>
    <p:sldId id="274" r:id="rId17"/>
    <p:sldId id="273" r:id="rId18"/>
    <p:sldId id="275" r:id="rId19"/>
    <p:sldId id="277" r:id="rId20"/>
    <p:sldId id="278" r:id="rId21"/>
    <p:sldId id="276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70"/>
    <p:restoredTop sz="95884"/>
  </p:normalViewPr>
  <p:slideViewPr>
    <p:cSldViewPr snapToGrid="0" snapToObjects="1">
      <p:cViewPr varScale="1">
        <p:scale>
          <a:sx n="79" d="100"/>
          <a:sy n="79" d="100"/>
        </p:scale>
        <p:origin x="208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4D675-433A-9441-92C4-2F3726F62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096D1-93DD-5549-B64B-7DA0C29A9E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AED70-2926-E94D-9FF2-9B7D456B7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8D89-F5C5-B745-9F51-F44705984D79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2D03E-6536-2A46-A0DD-332EDA662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5B7D7-F11A-3941-ADF4-123845406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BB37-C641-A34B-B050-F4F5B70FF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672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ED7C0-E86E-FE4D-B5F1-3CC8D94D8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34358F-667A-7543-9AB1-A858A154C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45B8B-9298-B542-A2F1-ADF657861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8D89-F5C5-B745-9F51-F44705984D79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E717C-2AD9-FF4E-9221-0B82678D8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B4B53-E2C6-9944-A795-8B0525B2E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BB37-C641-A34B-B050-F4F5B70FF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04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3A69B0-A4A5-FD48-ABF6-C11D29974B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A8E912-55D8-4444-8CEF-B3764FD5E9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08AA5-09F9-9244-B315-6D1053139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8D89-F5C5-B745-9F51-F44705984D79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EEDA2-805F-154B-966D-D250F3BEF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89C96-81E0-0244-8403-3574768E3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BB37-C641-A34B-B050-F4F5B70FF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141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94DB3-7402-8948-9771-D80D1F961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4BD33-3E8F-6F48-B92B-AA57DD9B5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739EA-EDEF-5047-A038-29EF7EB65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8D89-F5C5-B745-9F51-F44705984D79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5A09F-DD3D-634A-8B8D-67A60F7D2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B73225-CA06-6D46-859F-C9449756C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BB37-C641-A34B-B050-F4F5B70FF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18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F7145-A37D-D445-962D-8940E4B09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D8D48C-63A2-8F40-BC64-EA567A692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00C46-2C99-9043-8346-0A2DB7F13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8D89-F5C5-B745-9F51-F44705984D79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03440-23A6-0D4A-9C51-DBE727836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1FC8F-E66E-7544-8517-1A2A81CF0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BB37-C641-A34B-B050-F4F5B70FF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479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7999E-DF3F-BB40-A154-202860AC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26A74-E9A4-CD44-A087-D5359AEA8D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312F8-02BC-5341-9B51-F0DB62FB2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C0B598-B778-204B-A9BC-E62AD700B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8D89-F5C5-B745-9F51-F44705984D79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D4E8CF-7709-D04B-83D8-45EFD5FC3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D71051-04D1-204A-BB0B-E3B6EDA49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BB37-C641-A34B-B050-F4F5B70FF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133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F081B-087F-404C-849F-23C5F6A4C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97E18-ECDC-AF42-9821-E6ED75507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449D2D-D298-6741-853A-7FCC6BD8A7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0A0808-4D2F-1A4B-A164-A1CF4982F7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A9C093-866D-EE4F-B629-1DFD1B8CA9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E1E39C-0CFC-7649-B93E-A8BA8EF03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8D89-F5C5-B745-9F51-F44705984D79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8DF052-1067-4940-8F28-C8569E032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1CD62C-E36B-AC43-8063-9A4B78A5F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BB37-C641-A34B-B050-F4F5B70FF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36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CC3D3-DB9A-C64C-890C-4C4E1CC22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E7094D-671A-6642-A1B5-C1BCF5C9C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8D89-F5C5-B745-9F51-F44705984D79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AFFD3E-889E-B54F-9495-4F3A1EAC4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ED9374-1589-1C4C-A9CA-58B1FA8C5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BB37-C641-A34B-B050-F4F5B70FF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18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9D58BC-6029-D04D-AD45-7EE36B6CF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8D89-F5C5-B745-9F51-F44705984D79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89DDBD-8FB1-6A45-819B-E97757A14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DB8A1-3C02-2546-BB31-C9F3C38CB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BB37-C641-A34B-B050-F4F5B70FF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772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3B4CF-FDD9-FE4D-AF94-65352C021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0F715-1038-AF4F-8193-6123B4D2A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56F35A-1CFE-BD42-AB67-4BF5B1B76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466C79-BAF2-6646-B6C0-29278D226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8D89-F5C5-B745-9F51-F44705984D79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D6F194-F165-4A4C-8290-1A1DC8197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36544-C1C5-4D4C-AFEF-C86CDAEDD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BB37-C641-A34B-B050-F4F5B70FF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2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4564E-FB4A-D24E-9647-01917C47F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7BA36E-B3CB-2145-8E40-6A9C65306B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6DF162-7AC8-2444-825C-83EF6899E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F400B7-3F31-DB4E-B43C-5EF03A662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F8D89-F5C5-B745-9F51-F44705984D79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9BC66E-E734-BE46-AA0A-50092D37B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352B2E-B54C-A44E-B40A-821073A60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3BB37-C641-A34B-B050-F4F5B70FF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964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918A77-0F16-1F48-84AC-9A3AE4C24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963141-BE16-1C40-A7D3-FDBA4CF06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8D2B5-4EE1-1E47-A64A-0EB60AD095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F8D89-F5C5-B745-9F51-F44705984D79}" type="datetimeFigureOut">
              <a:rPr lang="en-US" smtClean="0"/>
              <a:t>12/17/20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240EA-9516-D945-81FC-DA9D20B77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BD396-106A-EB42-8AF9-4A5922E84D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3BB37-C641-A34B-B050-F4F5B70FF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98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0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now covered mountain&#10;&#10;Description automatically generated">
            <a:extLst>
              <a:ext uri="{FF2B5EF4-FFF2-40B4-BE49-F238E27FC236}">
                <a16:creationId xmlns:a16="http://schemas.microsoft.com/office/drawing/2014/main" id="{177454F2-B5EA-2240-9096-1492FEEA2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75" r="-2" b="7420"/>
          <a:stretch/>
        </p:blipFill>
        <p:spPr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69CCFB-0DBC-5F44-A882-FCC733DC79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71" r="-2" b="461"/>
          <a:stretch/>
        </p:blipFill>
        <p:spPr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</p:spPr>
      </p:pic>
      <p:sp useBgFill="1">
        <p:nvSpPr>
          <p:cNvPr id="100" name="Freeform: Shape 92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2" name="Freeform: Shape 94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66D8D4-6D49-EA44-9DA6-2252AF58EA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6" y="859536"/>
            <a:ext cx="4832802" cy="12435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Niwot Lake Analyses	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99B15B-49DF-6B4F-90FC-507AA4F36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6" y="2512611"/>
            <a:ext cx="4832803" cy="366435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/>
              <a:t>Matthew Green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/>
              <a:t>Kurt Anderson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/>
              <a:t>Morgan Brinkley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/>
              <a:t>Raul Reza</a:t>
            </a:r>
          </a:p>
        </p:txBody>
      </p:sp>
    </p:spTree>
    <p:extLst>
      <p:ext uri="{BB962C8B-B14F-4D97-AF65-F5344CB8AC3E}">
        <p14:creationId xmlns:p14="http://schemas.microsoft.com/office/powerpoint/2010/main" val="770073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B398A-E976-574F-AE21-9D690D7A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Zooplankton Phenology (Density)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1FB9A-AD8E-B440-993E-A572B08EA0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B73DA2-31E6-EA41-BABA-F544AD077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8238"/>
            <a:ext cx="5667022" cy="3669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05D048-FDBE-A442-B44C-7E125E5B6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777" y="2935526"/>
            <a:ext cx="5384800" cy="39224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461F83-E552-A847-A94C-42D0AA6D5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988" y="2111022"/>
            <a:ext cx="5965229" cy="47469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79FC78-21DE-8E4C-93D5-061710301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11022"/>
            <a:ext cx="5980774" cy="474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241CA-71A0-3346-9582-29F7AA659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Zooplankton Phenology (local diversity)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C79DD-C7F3-314E-BE23-C61A785DF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85371B-0351-A44A-87AA-BE9D1A65D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772" y="3181853"/>
            <a:ext cx="5652206" cy="3654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59F3D9-3755-EB47-A106-3A29EA75E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94756"/>
            <a:ext cx="5952772" cy="36632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17D064-DD6E-C149-820E-433DC70CB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8467"/>
            <a:ext cx="5791200" cy="53475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9E3D07-E0B8-0440-8E50-24ADC90D8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0" y="1466453"/>
            <a:ext cx="6442880" cy="532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0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78F6B-9176-6A48-B923-6EDFCE643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Traits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41F28-D5B2-F04D-AFA4-90D4F2C7A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Body Size Larger GL4 </a:t>
            </a:r>
            <a:r>
              <a:rPr lang="en-US"/>
              <a:t>and GL5- Fish?</a:t>
            </a:r>
            <a:endParaRPr lang="en-US" dirty="0"/>
          </a:p>
          <a:p>
            <a:r>
              <a:rPr lang="en-US" dirty="0"/>
              <a:t>No strong trends for changes in body size throughout the year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B38F68-2681-C44B-82ED-5B79B0012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5762"/>
            <a:ext cx="5581650" cy="3937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F015FC-65A7-E148-8E69-6049D5495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850" y="2920026"/>
            <a:ext cx="5581649" cy="393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455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5FDA8-0FE0-4042-84BA-3EA00E20C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Questions/Future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7A8DC-4820-0846-A1FE-73CC4FA9A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Species Functional Traits Data (Body Size)</a:t>
            </a:r>
          </a:p>
          <a:p>
            <a:pPr lvl="1"/>
            <a:r>
              <a:rPr lang="en-US" dirty="0"/>
              <a:t>Publicly available data to fill in gaps</a:t>
            </a:r>
          </a:p>
          <a:p>
            <a:r>
              <a:rPr lang="en-US" dirty="0"/>
              <a:t>Functional Diversity Analyses</a:t>
            </a:r>
          </a:p>
          <a:p>
            <a:r>
              <a:rPr lang="en-US" dirty="0"/>
              <a:t>Benthic vs Pelagic organisms</a:t>
            </a:r>
          </a:p>
        </p:txBody>
      </p:sp>
    </p:spTree>
    <p:extLst>
      <p:ext uri="{BB962C8B-B14F-4D97-AF65-F5344CB8AC3E}">
        <p14:creationId xmlns:p14="http://schemas.microsoft.com/office/powerpoint/2010/main" val="3806170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AB0C3-B57F-BE44-AC51-E5C130AE5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12/15/20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833F0-A286-E543-8DE2-3985BD4CB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75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FB9CA-998E-824C-AAE5-FCCDAB885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 Variability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43477-5425-F248-80FF-BB0EED13D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10246" cy="4351338"/>
          </a:xfrm>
        </p:spPr>
        <p:txBody>
          <a:bodyPr/>
          <a:lstStyle/>
          <a:p>
            <a:r>
              <a:rPr lang="en-US" dirty="0"/>
              <a:t>Cleaned up </a:t>
            </a:r>
            <a:r>
              <a:rPr lang="en-US" dirty="0" err="1"/>
              <a:t>location,depth</a:t>
            </a:r>
            <a:endParaRPr lang="en-US" dirty="0"/>
          </a:p>
          <a:p>
            <a:r>
              <a:rPr lang="en-US" dirty="0"/>
              <a:t>Added in water temp and </a:t>
            </a:r>
            <a:r>
              <a:rPr lang="en-US" dirty="0" err="1"/>
              <a:t>chl</a:t>
            </a:r>
            <a:r>
              <a:rPr lang="en-US" dirty="0"/>
              <a:t> data</a:t>
            </a:r>
          </a:p>
          <a:p>
            <a:endParaRPr lang="en-US" dirty="0"/>
          </a:p>
          <a:p>
            <a:r>
              <a:rPr lang="en-US" dirty="0"/>
              <a:t>PERMANOVA-&gt;</a:t>
            </a:r>
          </a:p>
          <a:p>
            <a:pPr lvl="1"/>
            <a:r>
              <a:rPr lang="en-US" dirty="0"/>
              <a:t>Among site differences explain 97% variation</a:t>
            </a:r>
          </a:p>
          <a:p>
            <a:pPr lvl="1"/>
            <a:r>
              <a:rPr lang="en-US" dirty="0"/>
              <a:t>Depth and year don’t explain much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285B55-914F-9E4D-B43F-80AC8968EE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06" r="14511"/>
          <a:stretch/>
        </p:blipFill>
        <p:spPr>
          <a:xfrm>
            <a:off x="5648446" y="944349"/>
            <a:ext cx="6481823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868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58C4C-187C-6F4D-8576-00A5A2A21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 Variability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500A2-FE70-4846-BFC4-2E369836A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32453" cy="4351338"/>
          </a:xfrm>
        </p:spPr>
        <p:txBody>
          <a:bodyPr/>
          <a:lstStyle/>
          <a:p>
            <a:r>
              <a:rPr lang="en-US" dirty="0"/>
              <a:t>Just sites of interest for phenology</a:t>
            </a:r>
          </a:p>
          <a:p>
            <a:endParaRPr lang="en-US" dirty="0"/>
          </a:p>
          <a:p>
            <a:r>
              <a:rPr lang="en-US" dirty="0"/>
              <a:t>Same story with PERANOVA</a:t>
            </a:r>
          </a:p>
          <a:p>
            <a:r>
              <a:rPr lang="en-US" dirty="0"/>
              <a:t>Sites explain </a:t>
            </a:r>
            <a:r>
              <a:rPr lang="en-US" dirty="0" err="1"/>
              <a:t>vairaition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41250F-3999-3F46-A865-FF2CD84560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70" r="12337"/>
          <a:stretch/>
        </p:blipFill>
        <p:spPr>
          <a:xfrm>
            <a:off x="5257139" y="1027906"/>
            <a:ext cx="6934861" cy="58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91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5FDE9-E8E2-2447-B396-2202ED17D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Phenology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59E5C-E284-4C44-947B-6C8085B5C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Absolute vs Relative time-&gt;days since ice off</a:t>
            </a:r>
          </a:p>
          <a:p>
            <a:r>
              <a:rPr lang="en-US" dirty="0"/>
              <a:t>Lake specific samples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755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36466-C439-364D-9692-18AA8FA9B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of growing Season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E33F5-2E37-DF48-9C14-A03401A1E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Ice formation- Ice clearance= Growing season length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952492-BF7A-DB43-829C-975D6EC41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612" y="2854383"/>
            <a:ext cx="6749388" cy="38344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13243B-4C19-D949-A93E-63D6AA5A5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155846"/>
            <a:ext cx="5241471" cy="370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480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E106B-ABF2-6343-888B-601EF0414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of growing Season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926C5-A468-4F4C-975E-BE94DC967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FC2CBB-8372-EC42-AD1C-70AE9CFB2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492" y="2115344"/>
            <a:ext cx="8460137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28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FFD37-7EEF-954A-8C4B-635C45891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F080-7CA0-744D-BB88-CC04E96A4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Ice Clearance</a:t>
            </a:r>
          </a:p>
          <a:p>
            <a:r>
              <a:rPr lang="en-US" dirty="0"/>
              <a:t>Zooplankton Species Composition Time Series</a:t>
            </a:r>
          </a:p>
          <a:p>
            <a:r>
              <a:rPr lang="en-US" dirty="0"/>
              <a:t>Water Quality and Chemistry Data</a:t>
            </a:r>
          </a:p>
          <a:p>
            <a:r>
              <a:rPr lang="en-US" dirty="0"/>
              <a:t>Functional Traits Data</a:t>
            </a:r>
          </a:p>
          <a:p>
            <a:endParaRPr lang="en-US" dirty="0"/>
          </a:p>
          <a:p>
            <a:r>
              <a:rPr lang="en-US" dirty="0"/>
              <a:t>Focused on ALB, GL1, GL4- Most Available Data!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2207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3C7CD-4D47-C84A-96AA-439855C87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Clear and Formation 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3EE58-C86A-5742-BFBB-CB3FBAB56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Subtracted ice clearance day and formation by minimum value for each lake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AA699F-766F-9641-811D-0C0DADF54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44412"/>
            <a:ext cx="5453743" cy="43135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4B23B0-AE41-744A-8589-678F705AD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117" y="2677886"/>
            <a:ext cx="6489340" cy="414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92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16B63-321B-824F-8234-CE832793D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Biomass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A3FB9-5338-2B41-8BB7-D65AFEF07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rotifer data</a:t>
            </a:r>
          </a:p>
          <a:p>
            <a:r>
              <a:rPr lang="en-US" dirty="0"/>
              <a:t>Could do these analyses with just </a:t>
            </a:r>
            <a:r>
              <a:rPr lang="en-US" dirty="0" err="1"/>
              <a:t>zoops</a:t>
            </a:r>
            <a:r>
              <a:rPr lang="en-US" dirty="0"/>
              <a:t> with available data</a:t>
            </a:r>
          </a:p>
        </p:txBody>
      </p:sp>
    </p:spTree>
    <p:extLst>
      <p:ext uri="{BB962C8B-B14F-4D97-AF65-F5344CB8AC3E}">
        <p14:creationId xmlns:p14="http://schemas.microsoft.com/office/powerpoint/2010/main" val="352350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6C794-9CB1-3D48-9389-440667BF4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8AEF2-298F-334C-B3D6-DE8FBCAD3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Scaling data</a:t>
            </a:r>
          </a:p>
          <a:p>
            <a:r>
              <a:rPr lang="en-US" dirty="0"/>
              <a:t>Zooplankton phenology</a:t>
            </a:r>
          </a:p>
          <a:p>
            <a:endParaRPr lang="en-US" dirty="0"/>
          </a:p>
          <a:p>
            <a:r>
              <a:rPr lang="en-US" dirty="0"/>
              <a:t>Biomass </a:t>
            </a:r>
            <a:r>
              <a:rPr lang="en-US"/>
              <a:t>data analyses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372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59576-28C1-754E-BBB6-2D91CF4D5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67274-0374-6742-AA98-DBB3A61D3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How is Zooplankton community diversity structured among lakes?</a:t>
            </a:r>
          </a:p>
          <a:p>
            <a:pPr lvl="1"/>
            <a:r>
              <a:rPr lang="en-US" dirty="0"/>
              <a:t>What's driving patterns?</a:t>
            </a:r>
          </a:p>
          <a:p>
            <a:pPr lvl="2"/>
            <a:r>
              <a:rPr lang="en-US" dirty="0"/>
              <a:t>Environment? Space? Fish?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are zooplankton communities structured through time (phenology)?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are functional traits structured among lakes?</a:t>
            </a:r>
          </a:p>
          <a:p>
            <a:pPr lvl="1"/>
            <a:r>
              <a:rPr lang="en-US" dirty="0"/>
              <a:t> What's driving patterns? Environment? Space? Fish?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239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C57C6-4805-AC49-848D-A7F078671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53918" cy="4351338"/>
          </a:xfrm>
        </p:spPr>
        <p:txBody>
          <a:bodyPr/>
          <a:lstStyle/>
          <a:p>
            <a:r>
              <a:rPr lang="en-US" dirty="0"/>
              <a:t>Huge differences among GL4/5 and GL1/2/3/ALB</a:t>
            </a:r>
          </a:p>
          <a:p>
            <a:r>
              <a:rPr lang="en-US" dirty="0"/>
              <a:t>Sites explain 70% variation</a:t>
            </a:r>
          </a:p>
          <a:p>
            <a:r>
              <a:rPr lang="en-US" dirty="0"/>
              <a:t>Year explains 8%</a:t>
            </a:r>
          </a:p>
          <a:p>
            <a:r>
              <a:rPr lang="en-US" dirty="0"/>
              <a:t>DOY explains little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295C3C-6553-4B40-9320-1DE269087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118" y="1028819"/>
            <a:ext cx="7799882" cy="58257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5E22F7-52FC-A641-8AAA-2AEDD680C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77512"/>
            <a:ext cx="10515600" cy="1325563"/>
          </a:xfrm>
        </p:spPr>
        <p:txBody>
          <a:bodyPr/>
          <a:lstStyle/>
          <a:p>
            <a:r>
              <a:rPr lang="en-US" dirty="0"/>
              <a:t>Zooplankton Diversity</a:t>
            </a:r>
          </a:p>
        </p:txBody>
      </p:sp>
    </p:spTree>
    <p:extLst>
      <p:ext uri="{BB962C8B-B14F-4D97-AF65-F5344CB8AC3E}">
        <p14:creationId xmlns:p14="http://schemas.microsoft.com/office/powerpoint/2010/main" val="1753054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E3128-0AB0-2445-9EE6-6A8263F88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Variability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5ABB6-B45E-EC4E-9316-623F4C354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142" y="1838688"/>
            <a:ext cx="3010132" cy="4351338"/>
          </a:xfrm>
        </p:spPr>
        <p:txBody>
          <a:bodyPr>
            <a:normAutofit/>
          </a:bodyPr>
          <a:lstStyle/>
          <a:p>
            <a:r>
              <a:rPr lang="en-US" dirty="0"/>
              <a:t>Environment and Diversity Ordinations don’t show similar patterns</a:t>
            </a:r>
          </a:p>
          <a:p>
            <a:r>
              <a:rPr lang="en-US" dirty="0"/>
              <a:t>GL1 most different-Connectivity and Position in Network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9F0F4A-BA68-8441-A79E-8A6B774AEB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45" r="23098"/>
          <a:stretch/>
        </p:blipFill>
        <p:spPr>
          <a:xfrm>
            <a:off x="6840510" y="1407854"/>
            <a:ext cx="5351490" cy="5450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2FE0CD-1D2C-5149-9DBB-0652A7EE42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76" r="34755"/>
          <a:stretch/>
        </p:blipFill>
        <p:spPr>
          <a:xfrm>
            <a:off x="3003027" y="1407854"/>
            <a:ext cx="3837483" cy="541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402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8A493-329E-5647-8122-A60C1C83A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Ice Phenology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B474E-C4D4-A74E-9DBF-F3BCCFC35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C8F9AD-8E11-284E-BC02-F833D9F62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6" y="2158584"/>
            <a:ext cx="12145834" cy="469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16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6ED55-4E26-F84B-B9BF-8CA344121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Ice Phenology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117B7-8F39-1D40-B9FB-722D3DA8D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AFC796-9212-424B-BF5A-8B4C6686A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3562"/>
            <a:ext cx="12192000" cy="534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511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CE145-65D0-9B42-857C-FD9E94F58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Ice Phenology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2AD54-3C38-E543-B38F-0B2DDE920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231AC7-D40A-0F49-8179-3CE3260A4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07" y="2158584"/>
            <a:ext cx="12200407" cy="469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19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8B2F3-5596-8247-A7AE-4C0C488AD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Zooplankton Phenology (Richness)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A1914-1347-324C-A4FD-E611B3EC6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BE0933-3A4E-0C45-8320-99FEAEFE9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3054"/>
            <a:ext cx="5748898" cy="38549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B5B2FA-9D92-CE4D-B0E9-776F68D69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184" y="3003054"/>
            <a:ext cx="6350418" cy="38549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5B4AEC-1C99-BB45-A864-22D2A4D1C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367" y="2075968"/>
            <a:ext cx="6532052" cy="4782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B58A5F-5E27-6D4C-87FA-96982C01D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98" y="1893067"/>
            <a:ext cx="5748898" cy="492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49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314</Words>
  <Application>Microsoft Macintosh PowerPoint</Application>
  <PresentationFormat>Widescreen</PresentationFormat>
  <Paragraphs>72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Niwot Lake Analyses </vt:lpstr>
      <vt:lpstr>Datasets</vt:lpstr>
      <vt:lpstr>Research Questions</vt:lpstr>
      <vt:lpstr>Zooplankton Diversity</vt:lpstr>
      <vt:lpstr>Environmental Variability</vt:lpstr>
      <vt:lpstr>Ice Phenology</vt:lpstr>
      <vt:lpstr>Ice Phenology</vt:lpstr>
      <vt:lpstr>Ice Phenology</vt:lpstr>
      <vt:lpstr>Zooplankton Phenology (Richness)</vt:lpstr>
      <vt:lpstr>Zooplankton Phenology (Density)</vt:lpstr>
      <vt:lpstr>Zooplankton Phenology (local diversity)</vt:lpstr>
      <vt:lpstr>Functional Traits</vt:lpstr>
      <vt:lpstr>Questions/Future Work</vt:lpstr>
      <vt:lpstr>Update 12/15/20</vt:lpstr>
      <vt:lpstr>ENV Variability</vt:lpstr>
      <vt:lpstr>ENV Variability</vt:lpstr>
      <vt:lpstr>Phenology</vt:lpstr>
      <vt:lpstr>Length of growing Season</vt:lpstr>
      <vt:lpstr>Length of growing Season</vt:lpstr>
      <vt:lpstr>Scaling Clear and Formation dates</vt:lpstr>
      <vt:lpstr>Biomass</vt:lpstr>
      <vt:lpstr>TO do: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Niwot Lake Analyses </dc:title>
  <dc:creator>Matthew Green</dc:creator>
  <cp:lastModifiedBy>Matthew Green</cp:lastModifiedBy>
  <cp:revision>10</cp:revision>
  <dcterms:created xsi:type="dcterms:W3CDTF">2020-11-19T19:58:45Z</dcterms:created>
  <dcterms:modified xsi:type="dcterms:W3CDTF">2020-12-17T18:40:24Z</dcterms:modified>
</cp:coreProperties>
</file>